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735763" cy="98663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02590-FAD0-4DC4-8378-0FCD95D7D7D3}" type="datetimeFigureOut">
              <a:rPr lang="fr-FR" smtClean="0"/>
              <a:t>05/10/2017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1BF69-CBA5-431D-917D-DD1158FB91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93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02590-FAD0-4DC4-8378-0FCD95D7D7D3}" type="datetimeFigureOut">
              <a:rPr lang="fr-FR" smtClean="0"/>
              <a:t>05/10/2017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1BF69-CBA5-431D-917D-DD1158FB91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456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02590-FAD0-4DC4-8378-0FCD95D7D7D3}" type="datetimeFigureOut">
              <a:rPr lang="fr-FR" smtClean="0"/>
              <a:t>05/10/2017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1BF69-CBA5-431D-917D-DD1158FB91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203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02590-FAD0-4DC4-8378-0FCD95D7D7D3}" type="datetimeFigureOut">
              <a:rPr lang="fr-FR" smtClean="0"/>
              <a:t>05/10/2017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1BF69-CBA5-431D-917D-DD1158FB91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3179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02590-FAD0-4DC4-8378-0FCD95D7D7D3}" type="datetimeFigureOut">
              <a:rPr lang="fr-FR" smtClean="0"/>
              <a:t>05/10/2017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1BF69-CBA5-431D-917D-DD1158FB91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080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02590-FAD0-4DC4-8378-0FCD95D7D7D3}" type="datetimeFigureOut">
              <a:rPr lang="fr-FR" smtClean="0"/>
              <a:t>05/10/2017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1BF69-CBA5-431D-917D-DD1158FB91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061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02590-FAD0-4DC4-8378-0FCD95D7D7D3}" type="datetimeFigureOut">
              <a:rPr lang="fr-FR" smtClean="0"/>
              <a:t>05/10/2017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1BF69-CBA5-431D-917D-DD1158FB91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1620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02590-FAD0-4DC4-8378-0FCD95D7D7D3}" type="datetimeFigureOut">
              <a:rPr lang="fr-FR" smtClean="0"/>
              <a:t>05/10/2017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1BF69-CBA5-431D-917D-DD1158FB91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1777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02590-FAD0-4DC4-8378-0FCD95D7D7D3}" type="datetimeFigureOut">
              <a:rPr lang="fr-FR" smtClean="0"/>
              <a:t>05/10/2017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1BF69-CBA5-431D-917D-DD1158FB91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896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02590-FAD0-4DC4-8378-0FCD95D7D7D3}" type="datetimeFigureOut">
              <a:rPr lang="fr-FR" smtClean="0"/>
              <a:t>05/10/2017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1BF69-CBA5-431D-917D-DD1158FB91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217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02590-FAD0-4DC4-8378-0FCD95D7D7D3}" type="datetimeFigureOut">
              <a:rPr lang="fr-FR" smtClean="0"/>
              <a:t>05/10/2017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1BF69-CBA5-431D-917D-DD1158FB91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592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02590-FAD0-4DC4-8378-0FCD95D7D7D3}" type="datetimeFigureOut">
              <a:rPr lang="fr-FR" smtClean="0"/>
              <a:t>05/10/2017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41BF69-CBA5-431D-917D-DD1158FB91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710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473264" y="2132856"/>
            <a:ext cx="8280920" cy="13681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3200" b="1" dirty="0" smtClean="0">
                <a:latin typeface="Amareleta" panose="03000000000000000000" pitchFamily="66" charset="0"/>
              </a:rPr>
              <a:t>QUESTION POUR DES CHAMPIGNONS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88336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4" y="188641"/>
            <a:ext cx="8280920" cy="72008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r-FR" sz="3200" b="1" dirty="0" smtClean="0"/>
              <a:t>Histoire du scoutisme</a:t>
            </a:r>
            <a:endParaRPr lang="fr-FR" sz="3200" b="1" dirty="0"/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323528" y="1988840"/>
            <a:ext cx="8424936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oneTexte 5"/>
          <p:cNvSpPr txBox="1"/>
          <p:nvPr/>
        </p:nvSpPr>
        <p:spPr>
          <a:xfrm>
            <a:off x="313264" y="1291094"/>
            <a:ext cx="3538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Fondateur : Général Baden Powell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35496" y="2132856"/>
            <a:ext cx="13681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/>
              <a:t>1907</a:t>
            </a:r>
            <a:r>
              <a:rPr lang="fr-FR" sz="1400" dirty="0" smtClean="0"/>
              <a:t> : Premier camp scout - Angleterre</a:t>
            </a:r>
            <a:endParaRPr lang="fr-FR" sz="1400" dirty="0"/>
          </a:p>
        </p:txBody>
      </p:sp>
      <p:sp>
        <p:nvSpPr>
          <p:cNvPr id="9" name="ZoneTexte 8"/>
          <p:cNvSpPr txBox="1"/>
          <p:nvPr/>
        </p:nvSpPr>
        <p:spPr>
          <a:xfrm rot="603598">
            <a:off x="5239075" y="1276849"/>
            <a:ext cx="2040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Scout = Eclaireur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1187624" y="2132856"/>
            <a:ext cx="13681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/>
              <a:t>1908</a:t>
            </a:r>
            <a:r>
              <a:rPr lang="fr-FR" sz="1400" dirty="0" smtClean="0"/>
              <a:t> : Publication « </a:t>
            </a:r>
            <a:r>
              <a:rPr lang="fr-FR" sz="1400" dirty="0" err="1" smtClean="0"/>
              <a:t>Scouting</a:t>
            </a:r>
            <a:r>
              <a:rPr lang="fr-FR" sz="1400" dirty="0" smtClean="0"/>
              <a:t> for boys »</a:t>
            </a:r>
            <a:endParaRPr lang="fr-FR" sz="1400" dirty="0"/>
          </a:p>
        </p:txBody>
      </p:sp>
      <p:sp>
        <p:nvSpPr>
          <p:cNvPr id="11" name="ZoneTexte 10"/>
          <p:cNvSpPr txBox="1"/>
          <p:nvPr/>
        </p:nvSpPr>
        <p:spPr>
          <a:xfrm>
            <a:off x="125422" y="2921516"/>
            <a:ext cx="11883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12-17 ans</a:t>
            </a:r>
            <a:endParaRPr lang="fr-FR" sz="1400" dirty="0"/>
          </a:p>
        </p:txBody>
      </p:sp>
      <p:sp>
        <p:nvSpPr>
          <p:cNvPr id="12" name="ZoneTexte 11"/>
          <p:cNvSpPr txBox="1"/>
          <p:nvPr/>
        </p:nvSpPr>
        <p:spPr>
          <a:xfrm>
            <a:off x="2483768" y="2136686"/>
            <a:ext cx="13681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/>
              <a:t>1909</a:t>
            </a:r>
            <a:r>
              <a:rPr lang="fr-FR" sz="1400" dirty="0" smtClean="0"/>
              <a:t> : Création du guidisme - scoutisme féminin</a:t>
            </a:r>
            <a:endParaRPr lang="fr-FR" sz="1400" dirty="0"/>
          </a:p>
        </p:txBody>
      </p:sp>
      <p:sp>
        <p:nvSpPr>
          <p:cNvPr id="13" name="ZoneTexte 12"/>
          <p:cNvSpPr txBox="1"/>
          <p:nvPr/>
        </p:nvSpPr>
        <p:spPr>
          <a:xfrm>
            <a:off x="3851920" y="2136686"/>
            <a:ext cx="1728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/>
              <a:t>1911</a:t>
            </a:r>
            <a:r>
              <a:rPr lang="fr-FR" sz="1400" dirty="0" smtClean="0"/>
              <a:t> : Création des 1ers mouvements scouts laïques en France</a:t>
            </a:r>
            <a:endParaRPr lang="fr-FR" sz="1400" dirty="0"/>
          </a:p>
        </p:txBody>
      </p:sp>
      <p:sp>
        <p:nvSpPr>
          <p:cNvPr id="14" name="ZoneTexte 13"/>
          <p:cNvSpPr txBox="1"/>
          <p:nvPr/>
        </p:nvSpPr>
        <p:spPr>
          <a:xfrm>
            <a:off x="4568199" y="3392387"/>
            <a:ext cx="4449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Fondateur Eclaireurs De France = Nicolas Benoit</a:t>
            </a:r>
            <a:endParaRPr lang="fr-FR" sz="1600" dirty="0"/>
          </a:p>
        </p:txBody>
      </p:sp>
      <p:sp>
        <p:nvSpPr>
          <p:cNvPr id="15" name="ZoneTexte 14"/>
          <p:cNvSpPr txBox="1"/>
          <p:nvPr/>
        </p:nvSpPr>
        <p:spPr>
          <a:xfrm>
            <a:off x="5508104" y="2136686"/>
            <a:ext cx="17281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/>
              <a:t>1921</a:t>
            </a:r>
            <a:r>
              <a:rPr lang="fr-FR" sz="1400" dirty="0" smtClean="0"/>
              <a:t> : Création du mouvement laïques féminin en France</a:t>
            </a:r>
            <a:endParaRPr lang="fr-FR" sz="1400" dirty="0"/>
          </a:p>
        </p:txBody>
      </p:sp>
      <p:sp>
        <p:nvSpPr>
          <p:cNvPr id="16" name="ZoneTexte 15"/>
          <p:cNvSpPr txBox="1"/>
          <p:nvPr/>
        </p:nvSpPr>
        <p:spPr>
          <a:xfrm>
            <a:off x="3212231" y="4293096"/>
            <a:ext cx="40205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Trèfles = Guidisme </a:t>
            </a:r>
          </a:p>
          <a:p>
            <a:r>
              <a:rPr lang="fr-FR" dirty="0" smtClean="0"/>
              <a:t>Arcs = Scoutisme</a:t>
            </a:r>
            <a:endParaRPr lang="fr-FR" dirty="0"/>
          </a:p>
        </p:txBody>
      </p:sp>
      <p:sp>
        <p:nvSpPr>
          <p:cNvPr id="17" name="ZoneTexte 16"/>
          <p:cNvSpPr txBox="1"/>
          <p:nvPr/>
        </p:nvSpPr>
        <p:spPr>
          <a:xfrm>
            <a:off x="3212230" y="5091826"/>
            <a:ext cx="4020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= BOUSSOLE</a:t>
            </a:r>
            <a:endParaRPr lang="fr-FR" dirty="0"/>
          </a:p>
        </p:txBody>
      </p:sp>
      <p:sp>
        <p:nvSpPr>
          <p:cNvPr id="18" name="ZoneTexte 17"/>
          <p:cNvSpPr txBox="1"/>
          <p:nvPr/>
        </p:nvSpPr>
        <p:spPr>
          <a:xfrm>
            <a:off x="503548" y="6054546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70C0"/>
                </a:solidFill>
              </a:rPr>
              <a:t>Lutins (6-8ans) </a:t>
            </a:r>
            <a:r>
              <a:rPr lang="fr-FR" dirty="0" smtClean="0"/>
              <a:t>– </a:t>
            </a:r>
            <a:r>
              <a:rPr lang="fr-FR" dirty="0" smtClean="0">
                <a:solidFill>
                  <a:srgbClr val="FFC000"/>
                </a:solidFill>
              </a:rPr>
              <a:t>Louveteaux (8-12ans) </a:t>
            </a:r>
            <a:r>
              <a:rPr lang="fr-FR" dirty="0" smtClean="0"/>
              <a:t>– </a:t>
            </a:r>
            <a:r>
              <a:rPr lang="fr-FR" dirty="0" err="1" smtClean="0">
                <a:solidFill>
                  <a:srgbClr val="00B050"/>
                </a:solidFill>
              </a:rPr>
              <a:t>Ecles</a:t>
            </a:r>
            <a:r>
              <a:rPr lang="fr-FR" dirty="0" smtClean="0">
                <a:solidFill>
                  <a:srgbClr val="00B050"/>
                </a:solidFill>
              </a:rPr>
              <a:t> (12-15ans)</a:t>
            </a:r>
            <a:r>
              <a:rPr lang="fr-FR" dirty="0" smtClean="0"/>
              <a:t> – </a:t>
            </a:r>
            <a:r>
              <a:rPr lang="fr-FR" dirty="0" smtClean="0">
                <a:solidFill>
                  <a:srgbClr val="FF0000"/>
                </a:solidFill>
              </a:rPr>
              <a:t>Ainés (15-17ans)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7236296" y="2132856"/>
            <a:ext cx="17281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/>
              <a:t>1964</a:t>
            </a:r>
            <a:r>
              <a:rPr lang="fr-FR" sz="1400" dirty="0" smtClean="0"/>
              <a:t>: Naissance des Eclaireuses et Eclaireurs de France</a:t>
            </a:r>
            <a:endParaRPr lang="fr-FR" sz="1400" dirty="0"/>
          </a:p>
        </p:txBody>
      </p:sp>
      <p:pic>
        <p:nvPicPr>
          <p:cNvPr id="1026" name="Picture 2" descr="C:\Users\EEDF Lorraine Alsace\Documents\Administratif\Communication\Logo-EEDF-couleur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78"/>
          <a:stretch/>
        </p:blipFill>
        <p:spPr bwMode="auto">
          <a:xfrm>
            <a:off x="719572" y="3883196"/>
            <a:ext cx="2136896" cy="193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9396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3" y="188641"/>
            <a:ext cx="8257772" cy="72008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r-FR" sz="3200" b="1" dirty="0" smtClean="0"/>
              <a:t>Panorama du scoutisme</a:t>
            </a:r>
            <a:endParaRPr lang="fr-FR" sz="3200" b="1" dirty="0"/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323528" y="2692077"/>
            <a:ext cx="8567362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35496" y="2836093"/>
            <a:ext cx="151216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/>
              <a:t>1922</a:t>
            </a:r>
            <a:r>
              <a:rPr lang="fr-FR" sz="1400" dirty="0" smtClean="0"/>
              <a:t> : Création de l’Organisation Mondiale du Mouvement Scout (</a:t>
            </a:r>
            <a:r>
              <a:rPr lang="fr-FR" sz="1400" b="1" dirty="0" smtClean="0"/>
              <a:t>OMMS</a:t>
            </a:r>
            <a:r>
              <a:rPr lang="fr-FR" sz="1400" dirty="0" smtClean="0"/>
              <a:t>)</a:t>
            </a:r>
            <a:endParaRPr lang="fr-FR" sz="1400" dirty="0"/>
          </a:p>
        </p:txBody>
      </p:sp>
      <p:sp>
        <p:nvSpPr>
          <p:cNvPr id="10" name="ZoneTexte 9"/>
          <p:cNvSpPr txBox="1"/>
          <p:nvPr/>
        </p:nvSpPr>
        <p:spPr>
          <a:xfrm>
            <a:off x="1475656" y="2836093"/>
            <a:ext cx="13681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/>
              <a:t>1928</a:t>
            </a:r>
            <a:r>
              <a:rPr lang="fr-FR" sz="1400" dirty="0" smtClean="0"/>
              <a:t> : Création de l’Association Mondiale des Guides et Eclaireuses (</a:t>
            </a:r>
            <a:r>
              <a:rPr lang="fr-FR" sz="1400" b="1" dirty="0" smtClean="0"/>
              <a:t>AEMG</a:t>
            </a:r>
            <a:r>
              <a:rPr lang="fr-FR" sz="1400" dirty="0" smtClean="0"/>
              <a:t>)</a:t>
            </a:r>
            <a:endParaRPr lang="fr-FR" sz="1400" dirty="0"/>
          </a:p>
        </p:txBody>
      </p:sp>
      <p:sp>
        <p:nvSpPr>
          <p:cNvPr id="11" name="ZoneTexte 10"/>
          <p:cNvSpPr txBox="1"/>
          <p:nvPr/>
        </p:nvSpPr>
        <p:spPr>
          <a:xfrm>
            <a:off x="168396" y="4262819"/>
            <a:ext cx="21139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Eclaireuses Eclaireurs De France (EEDF)</a:t>
            </a:r>
          </a:p>
          <a:p>
            <a:pPr algn="ctr"/>
            <a:r>
              <a:rPr lang="fr-FR" sz="1400" i="1" dirty="0"/>
              <a:t>L</a:t>
            </a:r>
            <a:r>
              <a:rPr lang="fr-FR" sz="1400" i="1" dirty="0" smtClean="0"/>
              <a:t>aïques</a:t>
            </a:r>
            <a:endParaRPr lang="fr-FR" sz="1400" i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2771800" y="2839923"/>
            <a:ext cx="1368152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/>
              <a:t>1941</a:t>
            </a:r>
            <a:r>
              <a:rPr lang="fr-FR" sz="1400" dirty="0" smtClean="0"/>
              <a:t> : Création de la fédération du </a:t>
            </a:r>
            <a:r>
              <a:rPr lang="fr-FR" sz="1400" b="1" dirty="0" smtClean="0"/>
              <a:t>Scoutisme Français</a:t>
            </a:r>
            <a:endParaRPr lang="fr-FR" sz="1400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5796136" y="2839923"/>
            <a:ext cx="1728192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/>
              <a:t>2000 </a:t>
            </a:r>
            <a:r>
              <a:rPr lang="fr-FR" sz="1400" dirty="0" smtClean="0"/>
              <a:t>: Création de la </a:t>
            </a:r>
            <a:r>
              <a:rPr lang="fr-FR" sz="1400" b="1" dirty="0" smtClean="0"/>
              <a:t>Conférence Française de Scoutisme</a:t>
            </a:r>
            <a:endParaRPr lang="fr-FR" sz="1400" b="1" dirty="0"/>
          </a:p>
        </p:txBody>
      </p:sp>
      <p:sp>
        <p:nvSpPr>
          <p:cNvPr id="15" name="ZoneTexte 14"/>
          <p:cNvSpPr txBox="1"/>
          <p:nvPr/>
        </p:nvSpPr>
        <p:spPr>
          <a:xfrm>
            <a:off x="7452320" y="2836093"/>
            <a:ext cx="17281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/>
              <a:t>2004 </a:t>
            </a:r>
            <a:r>
              <a:rPr lang="fr-FR" sz="1400" dirty="0" smtClean="0"/>
              <a:t>: Création des Scouts et Guides de France</a:t>
            </a:r>
            <a:endParaRPr lang="fr-FR" sz="1400" dirty="0"/>
          </a:p>
        </p:txBody>
      </p:sp>
      <p:sp>
        <p:nvSpPr>
          <p:cNvPr id="19" name="ZoneTexte 18"/>
          <p:cNvSpPr txBox="1"/>
          <p:nvPr/>
        </p:nvSpPr>
        <p:spPr>
          <a:xfrm>
            <a:off x="4067944" y="2836093"/>
            <a:ext cx="17281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/>
              <a:t>1991 </a:t>
            </a:r>
            <a:r>
              <a:rPr lang="fr-FR" sz="1400" dirty="0" smtClean="0"/>
              <a:t>: Création des </a:t>
            </a:r>
            <a:r>
              <a:rPr lang="fr-FR" sz="1400" b="1" dirty="0" smtClean="0"/>
              <a:t>Scouts Musulmans de France</a:t>
            </a:r>
            <a:endParaRPr lang="fr-FR" sz="1400" b="1" dirty="0"/>
          </a:p>
        </p:txBody>
      </p:sp>
      <p:sp>
        <p:nvSpPr>
          <p:cNvPr id="20" name="ZoneTexte 19"/>
          <p:cNvSpPr txBox="1"/>
          <p:nvPr/>
        </p:nvSpPr>
        <p:spPr>
          <a:xfrm>
            <a:off x="2196999" y="5457238"/>
            <a:ext cx="19210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Eclaireuses Eclaireurs Israélite De France (EEIF)</a:t>
            </a:r>
          </a:p>
          <a:p>
            <a:pPr algn="ctr"/>
            <a:r>
              <a:rPr lang="fr-FR" sz="1400" i="1" dirty="0" smtClean="0"/>
              <a:t>Juifs</a:t>
            </a:r>
            <a:endParaRPr lang="fr-FR" sz="1400" i="1" dirty="0"/>
          </a:p>
        </p:txBody>
      </p:sp>
      <p:sp>
        <p:nvSpPr>
          <p:cNvPr id="21" name="ZoneTexte 20"/>
          <p:cNvSpPr txBox="1"/>
          <p:nvPr/>
        </p:nvSpPr>
        <p:spPr>
          <a:xfrm>
            <a:off x="3971506" y="5457238"/>
            <a:ext cx="19210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Eclaireuses Eclaireurs Unionistes De France (</a:t>
            </a:r>
            <a:r>
              <a:rPr lang="fr-FR" sz="1400" dirty="0" err="1" smtClean="0"/>
              <a:t>EEUdF</a:t>
            </a:r>
            <a:r>
              <a:rPr lang="fr-FR" sz="1400" dirty="0" smtClean="0"/>
              <a:t>)</a:t>
            </a:r>
          </a:p>
          <a:p>
            <a:pPr algn="ctr"/>
            <a:r>
              <a:rPr lang="fr-FR" sz="1400" i="1" dirty="0" smtClean="0"/>
              <a:t>Protestants</a:t>
            </a:r>
            <a:endParaRPr lang="fr-FR" sz="1400" i="1" dirty="0"/>
          </a:p>
        </p:txBody>
      </p:sp>
      <p:sp>
        <p:nvSpPr>
          <p:cNvPr id="22" name="ZoneTexte 21"/>
          <p:cNvSpPr txBox="1"/>
          <p:nvPr/>
        </p:nvSpPr>
        <p:spPr>
          <a:xfrm>
            <a:off x="5699698" y="5285122"/>
            <a:ext cx="192106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Scouts et Guides De France (</a:t>
            </a:r>
            <a:r>
              <a:rPr lang="fr-FR" sz="1400" dirty="0" err="1" smtClean="0"/>
              <a:t>SGdF</a:t>
            </a:r>
            <a:r>
              <a:rPr lang="fr-FR" sz="1400" dirty="0" smtClean="0"/>
              <a:t>)</a:t>
            </a:r>
          </a:p>
          <a:p>
            <a:pPr algn="ctr"/>
            <a:r>
              <a:rPr lang="fr-FR" sz="1400" i="1" dirty="0" smtClean="0"/>
              <a:t>Catholiques</a:t>
            </a:r>
            <a:endParaRPr lang="fr-FR" sz="1400" i="1" dirty="0"/>
          </a:p>
        </p:txBody>
      </p:sp>
      <p:sp>
        <p:nvSpPr>
          <p:cNvPr id="23" name="ZoneTexte 22"/>
          <p:cNvSpPr txBox="1"/>
          <p:nvPr/>
        </p:nvSpPr>
        <p:spPr>
          <a:xfrm>
            <a:off x="6804248" y="4283250"/>
            <a:ext cx="192106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Scouts Musulmans de France (SMF)</a:t>
            </a:r>
          </a:p>
          <a:p>
            <a:pPr algn="ctr"/>
            <a:r>
              <a:rPr lang="fr-FR" sz="1400" i="1" dirty="0" smtClean="0"/>
              <a:t>Musulmans</a:t>
            </a:r>
            <a:endParaRPr lang="fr-FR" sz="1400" i="1" dirty="0"/>
          </a:p>
        </p:txBody>
      </p:sp>
      <p:sp>
        <p:nvSpPr>
          <p:cNvPr id="24" name="ZoneTexte 23"/>
          <p:cNvSpPr txBox="1"/>
          <p:nvPr/>
        </p:nvSpPr>
        <p:spPr>
          <a:xfrm>
            <a:off x="2251135" y="1844321"/>
            <a:ext cx="3161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Fédération des Eclaireuses et Eclaireurs</a:t>
            </a:r>
          </a:p>
          <a:p>
            <a:pPr algn="ctr"/>
            <a:r>
              <a:rPr lang="fr-FR" sz="1400" i="1" dirty="0" smtClean="0"/>
              <a:t>Laïques</a:t>
            </a:r>
            <a:endParaRPr lang="fr-FR" sz="1400" i="1" dirty="0"/>
          </a:p>
        </p:txBody>
      </p:sp>
      <p:sp>
        <p:nvSpPr>
          <p:cNvPr id="25" name="ZoneTexte 24"/>
          <p:cNvSpPr txBox="1"/>
          <p:nvPr/>
        </p:nvSpPr>
        <p:spPr>
          <a:xfrm>
            <a:off x="5171213" y="1322682"/>
            <a:ext cx="2113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Scouts et Guides d’Europe</a:t>
            </a:r>
          </a:p>
          <a:p>
            <a:pPr algn="ctr"/>
            <a:r>
              <a:rPr lang="fr-FR" sz="1400" i="1" dirty="0" smtClean="0"/>
              <a:t>Catholiques</a:t>
            </a:r>
            <a:endParaRPr lang="fr-FR" sz="1400" i="1" dirty="0"/>
          </a:p>
        </p:txBody>
      </p:sp>
      <p:sp>
        <p:nvSpPr>
          <p:cNvPr id="26" name="ZoneTexte 25"/>
          <p:cNvSpPr txBox="1"/>
          <p:nvPr/>
        </p:nvSpPr>
        <p:spPr>
          <a:xfrm>
            <a:off x="7066570" y="1582711"/>
            <a:ext cx="2113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Eclaireurs Neutres</a:t>
            </a:r>
          </a:p>
          <a:p>
            <a:pPr algn="ctr"/>
            <a:r>
              <a:rPr lang="fr-FR" sz="1400" i="1" dirty="0" smtClean="0"/>
              <a:t>Laïques</a:t>
            </a:r>
            <a:endParaRPr lang="fr-FR" sz="1400" i="1" dirty="0"/>
          </a:p>
        </p:txBody>
      </p:sp>
      <p:sp>
        <p:nvSpPr>
          <p:cNvPr id="3" name="ZoneTexte 2"/>
          <p:cNvSpPr txBox="1"/>
          <p:nvPr/>
        </p:nvSpPr>
        <p:spPr>
          <a:xfrm>
            <a:off x="6287148" y="6042013"/>
            <a:ext cx="9232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71 000</a:t>
            </a:r>
            <a:endParaRPr lang="fr-FR" dirty="0"/>
          </a:p>
        </p:txBody>
      </p:sp>
      <p:sp>
        <p:nvSpPr>
          <p:cNvPr id="27" name="ZoneTexte 26"/>
          <p:cNvSpPr txBox="1"/>
          <p:nvPr/>
        </p:nvSpPr>
        <p:spPr>
          <a:xfrm>
            <a:off x="791580" y="5003884"/>
            <a:ext cx="9232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35 000</a:t>
            </a:r>
          </a:p>
        </p:txBody>
      </p:sp>
      <p:sp>
        <p:nvSpPr>
          <p:cNvPr id="28" name="ZoneTexte 27"/>
          <p:cNvSpPr txBox="1"/>
          <p:nvPr/>
        </p:nvSpPr>
        <p:spPr>
          <a:xfrm>
            <a:off x="4560155" y="6411345"/>
            <a:ext cx="9232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6 000</a:t>
            </a:r>
          </a:p>
        </p:txBody>
      </p:sp>
      <p:sp>
        <p:nvSpPr>
          <p:cNvPr id="29" name="ZoneTexte 28"/>
          <p:cNvSpPr txBox="1"/>
          <p:nvPr/>
        </p:nvSpPr>
        <p:spPr>
          <a:xfrm>
            <a:off x="2771800" y="6386419"/>
            <a:ext cx="9232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3 800</a:t>
            </a:r>
          </a:p>
        </p:txBody>
      </p:sp>
      <p:sp>
        <p:nvSpPr>
          <p:cNvPr id="30" name="ZoneTexte 29"/>
          <p:cNvSpPr txBox="1"/>
          <p:nvPr/>
        </p:nvSpPr>
        <p:spPr>
          <a:xfrm>
            <a:off x="7452320" y="5021914"/>
            <a:ext cx="9232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2 500</a:t>
            </a:r>
          </a:p>
        </p:txBody>
      </p:sp>
      <p:sp>
        <p:nvSpPr>
          <p:cNvPr id="4" name="ZoneTexte 3"/>
          <p:cNvSpPr txBox="1"/>
          <p:nvPr/>
        </p:nvSpPr>
        <p:spPr>
          <a:xfrm rot="21135620">
            <a:off x="356347" y="5513530"/>
            <a:ext cx="194452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1945</a:t>
            </a:r>
            <a:r>
              <a:rPr lang="fr-FR" sz="1400" dirty="0" smtClean="0"/>
              <a:t>: Complémentaire éducation nationale</a:t>
            </a:r>
            <a:endParaRPr lang="fr-FR" sz="1400" dirty="0"/>
          </a:p>
        </p:txBody>
      </p:sp>
      <p:sp>
        <p:nvSpPr>
          <p:cNvPr id="31" name="ZoneTexte 30"/>
          <p:cNvSpPr txBox="1"/>
          <p:nvPr/>
        </p:nvSpPr>
        <p:spPr>
          <a:xfrm rot="272442">
            <a:off x="189165" y="6346440"/>
            <a:ext cx="2213886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1980 </a:t>
            </a:r>
            <a:r>
              <a:rPr lang="fr-FR" sz="1400" dirty="0" smtClean="0"/>
              <a:t>: </a:t>
            </a:r>
            <a:r>
              <a:rPr lang="fr-FR" sz="1400" dirty="0" smtClean="0"/>
              <a:t>Accueil des Lutins</a:t>
            </a:r>
            <a:endParaRPr lang="fr-FR" sz="1400" dirty="0"/>
          </a:p>
        </p:txBody>
      </p:sp>
      <p:cxnSp>
        <p:nvCxnSpPr>
          <p:cNvPr id="33" name="Connecteur droit avec flèche 32"/>
          <p:cNvCxnSpPr/>
          <p:nvPr/>
        </p:nvCxnSpPr>
        <p:spPr>
          <a:xfrm flipH="1">
            <a:off x="2051720" y="3867340"/>
            <a:ext cx="1404156" cy="76481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avec flèche 34"/>
          <p:cNvCxnSpPr/>
          <p:nvPr/>
        </p:nvCxnSpPr>
        <p:spPr>
          <a:xfrm flipH="1">
            <a:off x="3157532" y="3867340"/>
            <a:ext cx="298344" cy="13703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eur droit avec flèche 37"/>
          <p:cNvCxnSpPr/>
          <p:nvPr/>
        </p:nvCxnSpPr>
        <p:spPr>
          <a:xfrm>
            <a:off x="3455876" y="3867340"/>
            <a:ext cx="1260140" cy="15296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eur droit avec flèche 40"/>
          <p:cNvCxnSpPr/>
          <p:nvPr/>
        </p:nvCxnSpPr>
        <p:spPr>
          <a:xfrm>
            <a:off x="3455876" y="3867340"/>
            <a:ext cx="2243822" cy="12125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cteur droit avec flèche 43"/>
          <p:cNvCxnSpPr/>
          <p:nvPr/>
        </p:nvCxnSpPr>
        <p:spPr>
          <a:xfrm>
            <a:off x="3455876" y="3867340"/>
            <a:ext cx="3132348" cy="6772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cteur droit avec flèche 50"/>
          <p:cNvCxnSpPr/>
          <p:nvPr/>
        </p:nvCxnSpPr>
        <p:spPr>
          <a:xfrm flipH="1" flipV="1">
            <a:off x="5022050" y="2240108"/>
            <a:ext cx="1566174" cy="3231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necteur droit avec flèche 53"/>
          <p:cNvCxnSpPr/>
          <p:nvPr/>
        </p:nvCxnSpPr>
        <p:spPr>
          <a:xfrm flipH="1" flipV="1">
            <a:off x="6228184" y="2060848"/>
            <a:ext cx="360040" cy="49324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necteur droit avec flèche 56"/>
          <p:cNvCxnSpPr/>
          <p:nvPr/>
        </p:nvCxnSpPr>
        <p:spPr>
          <a:xfrm flipV="1">
            <a:off x="6588224" y="2060848"/>
            <a:ext cx="864096" cy="50242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oneTexte 5"/>
          <p:cNvSpPr txBox="1"/>
          <p:nvPr/>
        </p:nvSpPr>
        <p:spPr>
          <a:xfrm>
            <a:off x="198838" y="1213379"/>
            <a:ext cx="2848989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Rassemblement mondial des scouts = </a:t>
            </a:r>
            <a:r>
              <a:rPr lang="fr-FR" sz="1400" b="1" dirty="0" smtClean="0"/>
              <a:t>JAMBORE</a:t>
            </a:r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518105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 animBg="1"/>
      <p:bldP spid="13" grpId="0" animBg="1"/>
      <p:bldP spid="15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3" grpId="0"/>
      <p:bldP spid="27" grpId="0"/>
      <p:bldP spid="28" grpId="0"/>
      <p:bldP spid="29" grpId="0"/>
      <p:bldP spid="30" grpId="0"/>
      <p:bldP spid="4" grpId="0" animBg="1"/>
      <p:bldP spid="31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Carte de la région</a:t>
            </a:r>
            <a:endParaRPr lang="fr-FR" dirty="0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81" t="19446" r="22536" b="21459"/>
          <a:stretch/>
        </p:blipFill>
        <p:spPr>
          <a:xfrm>
            <a:off x="827584" y="2559"/>
            <a:ext cx="7236296" cy="6855441"/>
          </a:xfrm>
        </p:spPr>
      </p:pic>
    </p:spTree>
    <p:extLst>
      <p:ext uri="{BB962C8B-B14F-4D97-AF65-F5344CB8AC3E}">
        <p14:creationId xmlns:p14="http://schemas.microsoft.com/office/powerpoint/2010/main" val="400391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251520" y="188641"/>
            <a:ext cx="8568952" cy="7200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3200" b="1" dirty="0" smtClean="0"/>
              <a:t>La Méthode Scoute</a:t>
            </a:r>
            <a:endParaRPr lang="fr-FR" sz="32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616024" y="1412776"/>
            <a:ext cx="777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Méthode d’éducation</a:t>
            </a:r>
            <a:endParaRPr lang="fr-FR" sz="2000" b="1" dirty="0"/>
          </a:p>
        </p:txBody>
      </p:sp>
      <p:cxnSp>
        <p:nvCxnSpPr>
          <p:cNvPr id="7" name="Connecteur droit avec flèche 6"/>
          <p:cNvCxnSpPr/>
          <p:nvPr/>
        </p:nvCxnSpPr>
        <p:spPr>
          <a:xfrm flipH="1">
            <a:off x="1979712" y="1916832"/>
            <a:ext cx="2232248" cy="3600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>
            <a:endCxn id="35" idx="3"/>
          </p:cNvCxnSpPr>
          <p:nvPr/>
        </p:nvCxnSpPr>
        <p:spPr>
          <a:xfrm flipH="1">
            <a:off x="1899804" y="1916832"/>
            <a:ext cx="2312156" cy="219367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 flipH="1">
            <a:off x="2987824" y="1916832"/>
            <a:ext cx="1224136" cy="263776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/>
          <p:cNvCxnSpPr/>
          <p:nvPr/>
        </p:nvCxnSpPr>
        <p:spPr>
          <a:xfrm>
            <a:off x="4211960" y="1916832"/>
            <a:ext cx="72008" cy="266429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/>
          <p:cNvCxnSpPr/>
          <p:nvPr/>
        </p:nvCxnSpPr>
        <p:spPr>
          <a:xfrm>
            <a:off x="4211960" y="1916832"/>
            <a:ext cx="2016224" cy="273630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>
            <a:off x="4211960" y="1916832"/>
            <a:ext cx="2592288" cy="129614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>
            <a:off x="4211960" y="1916832"/>
            <a:ext cx="2880320" cy="43204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ZoneTexte 31"/>
          <p:cNvSpPr txBox="1"/>
          <p:nvPr/>
        </p:nvSpPr>
        <p:spPr>
          <a:xfrm rot="21342272">
            <a:off x="269776" y="1152274"/>
            <a:ext cx="2555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Pratiquée par l’ensemble des mouvements de l’OMMS</a:t>
            </a:r>
            <a:endParaRPr lang="fr-FR" sz="1400" dirty="0"/>
          </a:p>
        </p:txBody>
      </p:sp>
      <p:sp>
        <p:nvSpPr>
          <p:cNvPr id="34" name="ZoneTexte 33"/>
          <p:cNvSpPr txBox="1"/>
          <p:nvPr/>
        </p:nvSpPr>
        <p:spPr>
          <a:xfrm>
            <a:off x="107504" y="2135647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La promesse et la loi scoute</a:t>
            </a:r>
            <a:endParaRPr lang="fr-FR" sz="1600" b="1" dirty="0"/>
          </a:p>
        </p:txBody>
      </p:sp>
      <p:sp>
        <p:nvSpPr>
          <p:cNvPr id="35" name="ZoneTexte 34"/>
          <p:cNvSpPr txBox="1"/>
          <p:nvPr/>
        </p:nvSpPr>
        <p:spPr>
          <a:xfrm>
            <a:off x="171612" y="3818121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L’apprentissage par l’action</a:t>
            </a:r>
            <a:endParaRPr lang="fr-FR" sz="1600" b="1" dirty="0"/>
          </a:p>
        </p:txBody>
      </p:sp>
      <p:sp>
        <p:nvSpPr>
          <p:cNvPr id="36" name="ZoneTexte 35"/>
          <p:cNvSpPr txBox="1"/>
          <p:nvPr/>
        </p:nvSpPr>
        <p:spPr>
          <a:xfrm>
            <a:off x="1911194" y="4653136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La vie en petites équipes</a:t>
            </a:r>
            <a:endParaRPr lang="fr-FR" sz="1600" b="1" dirty="0"/>
          </a:p>
        </p:txBody>
      </p:sp>
      <p:sp>
        <p:nvSpPr>
          <p:cNvPr id="37" name="ZoneTexte 36"/>
          <p:cNvSpPr txBox="1"/>
          <p:nvPr/>
        </p:nvSpPr>
        <p:spPr>
          <a:xfrm>
            <a:off x="3638128" y="4653136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Le cadre symbolique</a:t>
            </a:r>
            <a:endParaRPr lang="fr-FR" sz="1600" b="1" dirty="0"/>
          </a:p>
        </p:txBody>
      </p:sp>
      <p:sp>
        <p:nvSpPr>
          <p:cNvPr id="38" name="ZoneTexte 37"/>
          <p:cNvSpPr txBox="1"/>
          <p:nvPr/>
        </p:nvSpPr>
        <p:spPr>
          <a:xfrm>
            <a:off x="5796136" y="4760857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La progression personnelle</a:t>
            </a:r>
            <a:endParaRPr lang="fr-FR" sz="1600" b="1" dirty="0"/>
          </a:p>
        </p:txBody>
      </p:sp>
      <p:sp>
        <p:nvSpPr>
          <p:cNvPr id="39" name="ZoneTexte 38"/>
          <p:cNvSpPr txBox="1"/>
          <p:nvPr/>
        </p:nvSpPr>
        <p:spPr>
          <a:xfrm>
            <a:off x="6812632" y="3208226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La vie en pleine nature</a:t>
            </a:r>
            <a:endParaRPr lang="fr-FR" sz="1600" b="1" dirty="0"/>
          </a:p>
        </p:txBody>
      </p:sp>
      <p:sp>
        <p:nvSpPr>
          <p:cNvPr id="40" name="ZoneTexte 39"/>
          <p:cNvSpPr txBox="1"/>
          <p:nvPr/>
        </p:nvSpPr>
        <p:spPr>
          <a:xfrm>
            <a:off x="7236296" y="2155922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Le soutien de l’adulte</a:t>
            </a:r>
            <a:endParaRPr lang="fr-FR" sz="1600" b="1" dirty="0"/>
          </a:p>
        </p:txBody>
      </p:sp>
      <p:sp>
        <p:nvSpPr>
          <p:cNvPr id="41" name="ZoneTexte 40"/>
          <p:cNvSpPr txBox="1"/>
          <p:nvPr/>
        </p:nvSpPr>
        <p:spPr>
          <a:xfrm>
            <a:off x="0" y="4422303"/>
            <a:ext cx="2088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Tâches de vie dès 6 ans</a:t>
            </a:r>
            <a:endParaRPr lang="fr-FR" sz="1600" dirty="0"/>
          </a:p>
        </p:txBody>
      </p:sp>
      <p:sp>
        <p:nvSpPr>
          <p:cNvPr id="43" name="ZoneTexte 42"/>
          <p:cNvSpPr txBox="1"/>
          <p:nvPr/>
        </p:nvSpPr>
        <p:spPr>
          <a:xfrm>
            <a:off x="1797442" y="5284077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b="1" dirty="0" smtClean="0">
                <a:solidFill>
                  <a:srgbClr val="0070C0"/>
                </a:solidFill>
              </a:rPr>
              <a:t>Equipes</a:t>
            </a:r>
            <a:r>
              <a:rPr lang="fr-FR" sz="1600" b="1" dirty="0" smtClean="0"/>
              <a:t> </a:t>
            </a:r>
            <a:r>
              <a:rPr lang="fr-FR" sz="1600" b="1" dirty="0" smtClean="0">
                <a:solidFill>
                  <a:srgbClr val="FFC000"/>
                </a:solidFill>
              </a:rPr>
              <a:t>de vie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b="1" dirty="0" smtClean="0">
                <a:solidFill>
                  <a:srgbClr val="00B050"/>
                </a:solidFill>
              </a:rPr>
              <a:t>Equipages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b="1" dirty="0" smtClean="0">
                <a:solidFill>
                  <a:srgbClr val="FF0000"/>
                </a:solidFill>
              </a:rPr>
              <a:t>Clans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44" name="ZoneTexte 43"/>
          <p:cNvSpPr txBox="1"/>
          <p:nvPr/>
        </p:nvSpPr>
        <p:spPr>
          <a:xfrm>
            <a:off x="4211960" y="5247907"/>
            <a:ext cx="1154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</a:t>
            </a:r>
            <a:r>
              <a:rPr lang="fr-FR" dirty="0" smtClean="0"/>
              <a:t>oulard</a:t>
            </a:r>
            <a:endParaRPr lang="fr-FR" dirty="0"/>
          </a:p>
        </p:txBody>
      </p:sp>
      <p:sp>
        <p:nvSpPr>
          <p:cNvPr id="45" name="ZoneTexte 44"/>
          <p:cNvSpPr txBox="1"/>
          <p:nvPr/>
        </p:nvSpPr>
        <p:spPr>
          <a:xfrm>
            <a:off x="4065712" y="5593098"/>
            <a:ext cx="1586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err="1" smtClean="0"/>
              <a:t>Totémisation</a:t>
            </a:r>
            <a:endParaRPr lang="fr-FR" sz="1600" dirty="0"/>
          </a:p>
        </p:txBody>
      </p:sp>
      <p:sp>
        <p:nvSpPr>
          <p:cNvPr id="46" name="ZoneTexte 45"/>
          <p:cNvSpPr txBox="1"/>
          <p:nvPr/>
        </p:nvSpPr>
        <p:spPr>
          <a:xfrm>
            <a:off x="5940152" y="5361022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b="1" dirty="0" smtClean="0">
                <a:solidFill>
                  <a:srgbClr val="0070C0"/>
                </a:solidFill>
              </a:rPr>
              <a:t>Rêve d’aventure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b="1" dirty="0" smtClean="0">
                <a:solidFill>
                  <a:srgbClr val="FFC000"/>
                </a:solidFill>
              </a:rPr>
              <a:t>Traces d’étoiles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b="1" dirty="0" smtClean="0">
                <a:solidFill>
                  <a:srgbClr val="00B050"/>
                </a:solidFill>
              </a:rPr>
              <a:t>Hors pistes</a:t>
            </a:r>
          </a:p>
        </p:txBody>
      </p:sp>
      <p:sp>
        <p:nvSpPr>
          <p:cNvPr id="48" name="ZoneTexte 47"/>
          <p:cNvSpPr txBox="1"/>
          <p:nvPr/>
        </p:nvSpPr>
        <p:spPr>
          <a:xfrm>
            <a:off x="7435916" y="2699954"/>
            <a:ext cx="16080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Responsables</a:t>
            </a:r>
            <a:endParaRPr lang="fr-FR" sz="1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723" y="3666420"/>
            <a:ext cx="888178" cy="888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146" y="3744286"/>
            <a:ext cx="1343595" cy="951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8" name="Connecteur droit avec flèche 27"/>
          <p:cNvCxnSpPr/>
          <p:nvPr/>
        </p:nvCxnSpPr>
        <p:spPr>
          <a:xfrm flipV="1">
            <a:off x="4247964" y="1612832"/>
            <a:ext cx="2904864" cy="3040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/>
          <p:cNvSpPr txBox="1"/>
          <p:nvPr/>
        </p:nvSpPr>
        <p:spPr>
          <a:xfrm>
            <a:off x="7278528" y="1124744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L’engagement au service de la communauté</a:t>
            </a:r>
            <a:endParaRPr lang="fr-FR" sz="1600" b="1" dirty="0"/>
          </a:p>
        </p:txBody>
      </p:sp>
      <p:sp>
        <p:nvSpPr>
          <p:cNvPr id="47" name="ZoneTexte 46"/>
          <p:cNvSpPr txBox="1"/>
          <p:nvPr/>
        </p:nvSpPr>
        <p:spPr>
          <a:xfrm>
            <a:off x="217766" y="2874422"/>
            <a:ext cx="1401906" cy="33855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La règle d’or</a:t>
            </a:r>
            <a:endParaRPr lang="fr-FR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928" y="2472058"/>
            <a:ext cx="489198" cy="1083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808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2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8" grpId="0"/>
      <p:bldP spid="30" grpId="0"/>
      <p:bldP spid="4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323528" y="188641"/>
            <a:ext cx="8568952" cy="7200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3200" b="1" dirty="0" smtClean="0"/>
              <a:t>Les valeurs </a:t>
            </a:r>
            <a:r>
              <a:rPr lang="fr-FR" sz="3200" b="1" dirty="0" err="1" smtClean="0"/>
              <a:t>Eclés</a:t>
            </a:r>
            <a:endParaRPr lang="fr-FR" sz="32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467544" y="1340768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Art 1.4 </a:t>
            </a:r>
            <a:r>
              <a:rPr lang="fr-FR" dirty="0" smtClean="0"/>
              <a:t>: L’association vise à former des citoyens qui connaissent leur pays, qui sont conscients des problèmes sociaux et attachés de les résoudre</a:t>
            </a:r>
            <a:endParaRPr lang="fr-FR" dirty="0"/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2051720" y="1916832"/>
            <a:ext cx="2160240" cy="86409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 flipH="1">
            <a:off x="2843808" y="1916832"/>
            <a:ext cx="1368152" cy="194421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>
            <a:off x="4211960" y="1916832"/>
            <a:ext cx="288032" cy="208187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>
            <a:off x="4211960" y="1916832"/>
            <a:ext cx="2448272" cy="194421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/>
          <p:cNvCxnSpPr/>
          <p:nvPr/>
        </p:nvCxnSpPr>
        <p:spPr>
          <a:xfrm>
            <a:off x="4211960" y="1916832"/>
            <a:ext cx="2664296" cy="100811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ZoneTexte 41"/>
          <p:cNvSpPr txBox="1"/>
          <p:nvPr/>
        </p:nvSpPr>
        <p:spPr>
          <a:xfrm>
            <a:off x="890534" y="2776136"/>
            <a:ext cx="12331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Laïcité</a:t>
            </a:r>
            <a:endParaRPr lang="fr-FR" sz="1600" b="1" dirty="0"/>
          </a:p>
        </p:txBody>
      </p:sp>
      <p:sp>
        <p:nvSpPr>
          <p:cNvPr id="43" name="ZoneTexte 42"/>
          <p:cNvSpPr txBox="1"/>
          <p:nvPr/>
        </p:nvSpPr>
        <p:spPr>
          <a:xfrm>
            <a:off x="1691680" y="3998709"/>
            <a:ext cx="13162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Coéducation</a:t>
            </a:r>
            <a:endParaRPr lang="fr-FR" sz="1600" b="1" dirty="0"/>
          </a:p>
        </p:txBody>
      </p:sp>
      <p:sp>
        <p:nvSpPr>
          <p:cNvPr id="44" name="ZoneTexte 43"/>
          <p:cNvSpPr txBox="1"/>
          <p:nvPr/>
        </p:nvSpPr>
        <p:spPr>
          <a:xfrm>
            <a:off x="3975830" y="4067135"/>
            <a:ext cx="13162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Démocratie</a:t>
            </a:r>
            <a:endParaRPr lang="fr-FR" sz="1600" b="1" dirty="0"/>
          </a:p>
        </p:txBody>
      </p:sp>
      <p:sp>
        <p:nvSpPr>
          <p:cNvPr id="45" name="ZoneTexte 44"/>
          <p:cNvSpPr txBox="1"/>
          <p:nvPr/>
        </p:nvSpPr>
        <p:spPr>
          <a:xfrm>
            <a:off x="6856150" y="4101822"/>
            <a:ext cx="13162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Solidarité</a:t>
            </a:r>
            <a:endParaRPr lang="fr-FR" sz="1600" b="1" dirty="0"/>
          </a:p>
        </p:txBody>
      </p:sp>
      <p:sp>
        <p:nvSpPr>
          <p:cNvPr id="46" name="ZoneTexte 45"/>
          <p:cNvSpPr txBox="1"/>
          <p:nvPr/>
        </p:nvSpPr>
        <p:spPr>
          <a:xfrm>
            <a:off x="7045902" y="2719663"/>
            <a:ext cx="15585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Ecocitoyenneté</a:t>
            </a:r>
            <a:endParaRPr lang="fr-FR" sz="1600" b="1" dirty="0"/>
          </a:p>
        </p:txBody>
      </p:sp>
      <p:sp>
        <p:nvSpPr>
          <p:cNvPr id="50" name="ZoneTexte 49"/>
          <p:cNvSpPr txBox="1"/>
          <p:nvPr/>
        </p:nvSpPr>
        <p:spPr>
          <a:xfrm>
            <a:off x="3495876" y="2420888"/>
            <a:ext cx="1436164" cy="369332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 smtClean="0"/>
              <a:t>Les 5 </a:t>
            </a:r>
            <a:r>
              <a:rPr lang="fr-FR" b="1" dirty="0" err="1" smtClean="0"/>
              <a:t>pilliers</a:t>
            </a:r>
            <a:endParaRPr lang="fr-FR" b="1" dirty="0"/>
          </a:p>
        </p:txBody>
      </p:sp>
      <p:sp>
        <p:nvSpPr>
          <p:cNvPr id="51" name="ZoneTexte 50"/>
          <p:cNvSpPr txBox="1"/>
          <p:nvPr/>
        </p:nvSpPr>
        <p:spPr>
          <a:xfrm>
            <a:off x="467544" y="6174596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Temps spi </a:t>
            </a:r>
            <a:r>
              <a:rPr lang="fr-FR" dirty="0" smtClean="0"/>
              <a:t>: Temps de réflexion autour des valeurs</a:t>
            </a:r>
            <a:endParaRPr lang="fr-FR" dirty="0"/>
          </a:p>
        </p:txBody>
      </p:sp>
      <p:sp>
        <p:nvSpPr>
          <p:cNvPr id="52" name="ZoneTexte 51"/>
          <p:cNvSpPr txBox="1"/>
          <p:nvPr/>
        </p:nvSpPr>
        <p:spPr>
          <a:xfrm>
            <a:off x="471012" y="2978368"/>
            <a:ext cx="20889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= </a:t>
            </a:r>
          </a:p>
          <a:p>
            <a:pPr algn="ctr"/>
            <a:r>
              <a:rPr lang="fr-FR" sz="1400" dirty="0" smtClean="0"/>
              <a:t>Défense et revendication de toutes les différences</a:t>
            </a:r>
            <a:endParaRPr lang="fr-FR" sz="1400" dirty="0"/>
          </a:p>
        </p:txBody>
      </p:sp>
      <p:sp>
        <p:nvSpPr>
          <p:cNvPr id="53" name="ZoneTexte 52"/>
          <p:cNvSpPr txBox="1"/>
          <p:nvPr/>
        </p:nvSpPr>
        <p:spPr>
          <a:xfrm rot="20659491">
            <a:off x="105035" y="2464253"/>
            <a:ext cx="259228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1600" i="1" dirty="0" smtClean="0"/>
              <a:t>Observatoire de la laïcité</a:t>
            </a:r>
            <a:endParaRPr lang="fr-FR" sz="1600" i="1" dirty="0"/>
          </a:p>
        </p:txBody>
      </p:sp>
      <p:sp>
        <p:nvSpPr>
          <p:cNvPr id="54" name="ZoneTexte 53"/>
          <p:cNvSpPr txBox="1"/>
          <p:nvPr/>
        </p:nvSpPr>
        <p:spPr>
          <a:xfrm>
            <a:off x="1259632" y="4167986"/>
            <a:ext cx="20889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= </a:t>
            </a:r>
          </a:p>
          <a:p>
            <a:pPr algn="ctr"/>
            <a:r>
              <a:rPr lang="fr-FR" sz="1400" dirty="0" smtClean="0"/>
              <a:t>Education réciproque et mutuelle de tous </a:t>
            </a:r>
            <a:endParaRPr lang="fr-FR" sz="1400" dirty="0"/>
          </a:p>
        </p:txBody>
      </p:sp>
      <p:sp>
        <p:nvSpPr>
          <p:cNvPr id="55" name="ZoneTexte 54"/>
          <p:cNvSpPr txBox="1"/>
          <p:nvPr/>
        </p:nvSpPr>
        <p:spPr>
          <a:xfrm>
            <a:off x="3794067" y="4491206"/>
            <a:ext cx="2074077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600" i="1" dirty="0" smtClean="0"/>
              <a:t>Assemblée </a:t>
            </a:r>
            <a:r>
              <a:rPr lang="fr-FR" sz="1600" i="1" dirty="0" err="1" smtClean="0"/>
              <a:t>pleinière</a:t>
            </a:r>
            <a:endParaRPr lang="fr-FR" sz="1600" i="1" dirty="0"/>
          </a:p>
        </p:txBody>
      </p:sp>
      <p:sp>
        <p:nvSpPr>
          <p:cNvPr id="56" name="ZoneTexte 55"/>
          <p:cNvSpPr txBox="1"/>
          <p:nvPr/>
        </p:nvSpPr>
        <p:spPr>
          <a:xfrm>
            <a:off x="4407004" y="4890646"/>
            <a:ext cx="81306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1600" i="1" dirty="0" smtClean="0"/>
              <a:t>Conseil</a:t>
            </a:r>
            <a:endParaRPr lang="fr-FR" sz="1600" i="1" dirty="0"/>
          </a:p>
        </p:txBody>
      </p:sp>
      <p:sp>
        <p:nvSpPr>
          <p:cNvPr id="57" name="ZoneTexte 56"/>
          <p:cNvSpPr txBox="1"/>
          <p:nvPr/>
        </p:nvSpPr>
        <p:spPr>
          <a:xfrm>
            <a:off x="6273904" y="4298860"/>
            <a:ext cx="26185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= </a:t>
            </a:r>
          </a:p>
          <a:p>
            <a:pPr algn="ctr"/>
            <a:r>
              <a:rPr lang="fr-FR" sz="1400" dirty="0" smtClean="0"/>
              <a:t>Partir à la découverte du monde proche ou lointain pour agir suivant les moyens</a:t>
            </a:r>
            <a:endParaRPr lang="fr-FR" sz="1400" dirty="0"/>
          </a:p>
        </p:txBody>
      </p:sp>
      <p:sp>
        <p:nvSpPr>
          <p:cNvPr id="59" name="ZoneTexte 58"/>
          <p:cNvSpPr txBox="1"/>
          <p:nvPr/>
        </p:nvSpPr>
        <p:spPr>
          <a:xfrm>
            <a:off x="890534" y="2780928"/>
            <a:ext cx="12331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rgbClr val="FF0000"/>
                </a:solidFill>
              </a:rPr>
              <a:t>Laïcité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60" name="ZoneTexte 59"/>
          <p:cNvSpPr txBox="1"/>
          <p:nvPr/>
        </p:nvSpPr>
        <p:spPr>
          <a:xfrm>
            <a:off x="6588224" y="2906360"/>
            <a:ext cx="26185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= </a:t>
            </a:r>
          </a:p>
          <a:p>
            <a:pPr algn="ctr"/>
            <a:r>
              <a:rPr lang="fr-FR" sz="1400" dirty="0" smtClean="0"/>
              <a:t>Prendre soin de la terre et vivre en harmonie avec la nature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4229542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2" grpId="0"/>
      <p:bldP spid="43" grpId="0"/>
      <p:bldP spid="44" grpId="0"/>
      <p:bldP spid="45" grpId="0"/>
      <p:bldP spid="46" grpId="0"/>
      <p:bldP spid="50" grpId="0" animBg="1"/>
      <p:bldP spid="51" grpId="0"/>
      <p:bldP spid="52" grpId="0"/>
      <p:bldP spid="53" grpId="0" animBg="1"/>
      <p:bldP spid="54" grpId="0"/>
      <p:bldP spid="55" grpId="0" animBg="1"/>
      <p:bldP spid="56" grpId="0" animBg="1"/>
      <p:bldP spid="57" grpId="0"/>
      <p:bldP spid="59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323528" y="188641"/>
            <a:ext cx="8496944" cy="7200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3200" b="1" dirty="0" smtClean="0"/>
              <a:t>Vocabulaire </a:t>
            </a:r>
            <a:r>
              <a:rPr lang="fr-FR" sz="3200" b="1" dirty="0" err="1" smtClean="0"/>
              <a:t>Eclés</a:t>
            </a:r>
            <a:endParaRPr lang="fr-FR" sz="32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616024" y="1412776"/>
            <a:ext cx="777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Tranches d’âge = Branches</a:t>
            </a:r>
            <a:endParaRPr lang="fr-FR" sz="2000" b="1" dirty="0"/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2339752" y="1916832"/>
            <a:ext cx="1872208" cy="43204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 flipH="1">
            <a:off x="3527884" y="1916832"/>
            <a:ext cx="684076" cy="97210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>
            <a:off x="4211960" y="1916832"/>
            <a:ext cx="972108" cy="97210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>
            <a:off x="4211960" y="1916832"/>
            <a:ext cx="1944216" cy="28803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ZoneTexte 30"/>
          <p:cNvSpPr txBox="1"/>
          <p:nvPr/>
        </p:nvSpPr>
        <p:spPr>
          <a:xfrm>
            <a:off x="2123728" y="3017867"/>
            <a:ext cx="194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rgbClr val="FFC000"/>
                </a:solidFill>
              </a:rPr>
              <a:t>Louveteaux: 8-12ans</a:t>
            </a:r>
            <a:endParaRPr lang="fr-FR" sz="1600" b="1" dirty="0">
              <a:solidFill>
                <a:srgbClr val="FFC000"/>
              </a:solidFill>
            </a:endParaRPr>
          </a:p>
        </p:txBody>
      </p:sp>
      <p:sp>
        <p:nvSpPr>
          <p:cNvPr id="32" name="ZoneTexte 31"/>
          <p:cNvSpPr txBox="1"/>
          <p:nvPr/>
        </p:nvSpPr>
        <p:spPr>
          <a:xfrm>
            <a:off x="827584" y="2179603"/>
            <a:ext cx="1512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rgbClr val="0070C0"/>
                </a:solidFill>
              </a:rPr>
              <a:t>Lutins: 6-8ans</a:t>
            </a:r>
            <a:endParaRPr lang="fr-FR" sz="1600" b="1" dirty="0">
              <a:solidFill>
                <a:srgbClr val="0070C0"/>
              </a:solidFill>
            </a:endParaRPr>
          </a:p>
        </p:txBody>
      </p:sp>
      <p:sp>
        <p:nvSpPr>
          <p:cNvPr id="33" name="ZoneTexte 32"/>
          <p:cNvSpPr txBox="1"/>
          <p:nvPr/>
        </p:nvSpPr>
        <p:spPr>
          <a:xfrm>
            <a:off x="4664424" y="2996952"/>
            <a:ext cx="17797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err="1" smtClean="0">
                <a:solidFill>
                  <a:srgbClr val="00B050"/>
                </a:solidFill>
              </a:rPr>
              <a:t>Eclés</a:t>
            </a:r>
            <a:r>
              <a:rPr lang="fr-FR" sz="1600" b="1" dirty="0" smtClean="0">
                <a:solidFill>
                  <a:srgbClr val="00B050"/>
                </a:solidFill>
              </a:rPr>
              <a:t>: 12-15ans</a:t>
            </a:r>
            <a:endParaRPr lang="fr-FR" sz="1600" b="1" dirty="0">
              <a:solidFill>
                <a:srgbClr val="00B050"/>
              </a:solidFill>
            </a:endParaRPr>
          </a:p>
        </p:txBody>
      </p:sp>
      <p:sp>
        <p:nvSpPr>
          <p:cNvPr id="34" name="ZoneTexte 33"/>
          <p:cNvSpPr txBox="1"/>
          <p:nvPr/>
        </p:nvSpPr>
        <p:spPr>
          <a:xfrm>
            <a:off x="6300192" y="2080901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rgbClr val="FF0000"/>
                </a:solidFill>
              </a:rPr>
              <a:t>Ainés: 15-17ans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35" name="ZoneTexte 34"/>
          <p:cNvSpPr txBox="1"/>
          <p:nvPr/>
        </p:nvSpPr>
        <p:spPr>
          <a:xfrm>
            <a:off x="539215" y="2536155"/>
            <a:ext cx="2088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Unité = Ronde </a:t>
            </a:r>
          </a:p>
        </p:txBody>
      </p:sp>
      <p:sp>
        <p:nvSpPr>
          <p:cNvPr id="36" name="ZoneTexte 35"/>
          <p:cNvSpPr txBox="1"/>
          <p:nvPr/>
        </p:nvSpPr>
        <p:spPr>
          <a:xfrm>
            <a:off x="2044220" y="3335506"/>
            <a:ext cx="2088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Unité = Cercle</a:t>
            </a:r>
          </a:p>
        </p:txBody>
      </p:sp>
      <p:sp>
        <p:nvSpPr>
          <p:cNvPr id="37" name="ZoneTexte 36"/>
          <p:cNvSpPr txBox="1"/>
          <p:nvPr/>
        </p:nvSpPr>
        <p:spPr>
          <a:xfrm>
            <a:off x="4509862" y="3356421"/>
            <a:ext cx="2088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Unité = Unité</a:t>
            </a:r>
          </a:p>
        </p:txBody>
      </p:sp>
      <p:sp>
        <p:nvSpPr>
          <p:cNvPr id="38" name="ZoneTexte 37"/>
          <p:cNvSpPr txBox="1"/>
          <p:nvPr/>
        </p:nvSpPr>
        <p:spPr>
          <a:xfrm>
            <a:off x="6155839" y="2452723"/>
            <a:ext cx="2088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Unité = Clan</a:t>
            </a:r>
          </a:p>
        </p:txBody>
      </p:sp>
      <p:sp>
        <p:nvSpPr>
          <p:cNvPr id="39" name="ZoneTexte 38"/>
          <p:cNvSpPr txBox="1"/>
          <p:nvPr/>
        </p:nvSpPr>
        <p:spPr>
          <a:xfrm>
            <a:off x="3497533" y="3948344"/>
            <a:ext cx="309668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RA: Responsable d’animation</a:t>
            </a:r>
          </a:p>
          <a:p>
            <a:r>
              <a:rPr lang="fr-FR" dirty="0" smtClean="0"/>
              <a:t>RU: Responsable d’unité</a:t>
            </a:r>
            <a:endParaRPr lang="fr-FR" dirty="0"/>
          </a:p>
        </p:txBody>
      </p:sp>
      <p:sp>
        <p:nvSpPr>
          <p:cNvPr id="40" name="ZoneTexte 39"/>
          <p:cNvSpPr txBox="1"/>
          <p:nvPr/>
        </p:nvSpPr>
        <p:spPr>
          <a:xfrm>
            <a:off x="5554315" y="4787860"/>
            <a:ext cx="340254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err="1" smtClean="0"/>
              <a:t>Explo</a:t>
            </a:r>
            <a:r>
              <a:rPr lang="fr-FR" dirty="0" smtClean="0"/>
              <a:t>: Randonnée en autonomie</a:t>
            </a:r>
            <a:endParaRPr lang="fr-FR" dirty="0"/>
          </a:p>
        </p:txBody>
      </p:sp>
      <p:sp>
        <p:nvSpPr>
          <p:cNvPr id="41" name="ZoneTexte 40"/>
          <p:cNvSpPr txBox="1"/>
          <p:nvPr/>
        </p:nvSpPr>
        <p:spPr>
          <a:xfrm>
            <a:off x="3641205" y="5363924"/>
            <a:ext cx="309872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Popote: Assiette-Bols-Couverts</a:t>
            </a:r>
            <a:endParaRPr lang="fr-FR" dirty="0"/>
          </a:p>
        </p:txBody>
      </p:sp>
      <p:sp>
        <p:nvSpPr>
          <p:cNvPr id="42" name="ZoneTexte 41"/>
          <p:cNvSpPr txBox="1"/>
          <p:nvPr/>
        </p:nvSpPr>
        <p:spPr>
          <a:xfrm>
            <a:off x="4860032" y="6011996"/>
            <a:ext cx="419429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Totem: Surnom en lien avec la personnalité</a:t>
            </a:r>
            <a:endParaRPr lang="fr-FR" dirty="0"/>
          </a:p>
        </p:txBody>
      </p:sp>
      <p:sp>
        <p:nvSpPr>
          <p:cNvPr id="43" name="ZoneTexte 42"/>
          <p:cNvSpPr txBox="1"/>
          <p:nvPr/>
        </p:nvSpPr>
        <p:spPr>
          <a:xfrm>
            <a:off x="758033" y="4941168"/>
            <a:ext cx="251782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 smtClean="0"/>
              <a:t>AG</a:t>
            </a:r>
            <a:r>
              <a:rPr lang="fr-FR" dirty="0" smtClean="0"/>
              <a:t>: Assemblée Générale</a:t>
            </a:r>
            <a:endParaRPr lang="fr-FR" dirty="0"/>
          </a:p>
        </p:txBody>
      </p:sp>
      <p:sp>
        <p:nvSpPr>
          <p:cNvPr id="44" name="ZoneTexte 43"/>
          <p:cNvSpPr txBox="1"/>
          <p:nvPr/>
        </p:nvSpPr>
        <p:spPr>
          <a:xfrm>
            <a:off x="758030" y="5310500"/>
            <a:ext cx="251782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 smtClean="0"/>
              <a:t>CD</a:t>
            </a:r>
            <a:r>
              <a:rPr lang="fr-FR" dirty="0" smtClean="0"/>
              <a:t>: Comité Directeur</a:t>
            </a:r>
            <a:endParaRPr lang="fr-FR" dirty="0"/>
          </a:p>
        </p:txBody>
      </p:sp>
      <p:sp>
        <p:nvSpPr>
          <p:cNvPr id="45" name="ZoneTexte 44"/>
          <p:cNvSpPr txBox="1"/>
          <p:nvPr/>
        </p:nvSpPr>
        <p:spPr>
          <a:xfrm>
            <a:off x="758029" y="5679832"/>
            <a:ext cx="251782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 smtClean="0"/>
              <a:t>ER</a:t>
            </a:r>
            <a:r>
              <a:rPr lang="fr-FR" dirty="0" smtClean="0"/>
              <a:t>: Equipe régionale</a:t>
            </a:r>
            <a:endParaRPr lang="fr-FR" dirty="0"/>
          </a:p>
        </p:txBody>
      </p:sp>
      <p:sp>
        <p:nvSpPr>
          <p:cNvPr id="46" name="ZoneTexte 45"/>
          <p:cNvSpPr txBox="1"/>
          <p:nvPr/>
        </p:nvSpPr>
        <p:spPr>
          <a:xfrm>
            <a:off x="758028" y="6049164"/>
            <a:ext cx="2517823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 smtClean="0"/>
              <a:t>SLA</a:t>
            </a:r>
            <a:r>
              <a:rPr lang="fr-FR" dirty="0" smtClean="0"/>
              <a:t>: Structure Locale d’Activité</a:t>
            </a:r>
            <a:endParaRPr lang="fr-FR" dirty="0"/>
          </a:p>
        </p:txBody>
      </p:sp>
      <p:sp>
        <p:nvSpPr>
          <p:cNvPr id="47" name="ZoneTexte 46"/>
          <p:cNvSpPr txBox="1"/>
          <p:nvPr/>
        </p:nvSpPr>
        <p:spPr>
          <a:xfrm>
            <a:off x="750463" y="4571672"/>
            <a:ext cx="252538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 smtClean="0"/>
              <a:t>Siège</a:t>
            </a:r>
            <a:r>
              <a:rPr lang="fr-FR" dirty="0" smtClean="0"/>
              <a:t>: Noisy-Le-Grand</a:t>
            </a:r>
            <a:endParaRPr lang="fr-FR" dirty="0"/>
          </a:p>
        </p:txBody>
      </p:sp>
      <p:sp>
        <p:nvSpPr>
          <p:cNvPr id="25" name="ZoneTexte 24"/>
          <p:cNvSpPr txBox="1"/>
          <p:nvPr/>
        </p:nvSpPr>
        <p:spPr>
          <a:xfrm>
            <a:off x="5549761" y="1465039"/>
            <a:ext cx="2088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= plusieurs unités </a:t>
            </a:r>
            <a:endParaRPr lang="fr-FR" sz="1400" dirty="0" smtClean="0"/>
          </a:p>
        </p:txBody>
      </p:sp>
    </p:spTree>
    <p:extLst>
      <p:ext uri="{BB962C8B-B14F-4D97-AF65-F5344CB8AC3E}">
        <p14:creationId xmlns:p14="http://schemas.microsoft.com/office/powerpoint/2010/main" val="811001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473264" y="2132856"/>
            <a:ext cx="8280920" cy="13681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3200" b="1" dirty="0" smtClean="0">
                <a:latin typeface="Amareleta" panose="03000000000000000000" pitchFamily="66" charset="0"/>
              </a:rPr>
              <a:t>FINALE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30269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492</Words>
  <Application>Microsoft Office PowerPoint</Application>
  <PresentationFormat>Affichage à l'écran (4:3)</PresentationFormat>
  <Paragraphs>113</Paragraphs>
  <Slides>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Présentation PowerPoint</vt:lpstr>
      <vt:lpstr>Histoire du scoutisme</vt:lpstr>
      <vt:lpstr>Panorama du scoutisme</vt:lpstr>
      <vt:lpstr>Carte de la région</vt:lpstr>
      <vt:lpstr>Présentation PowerPoint</vt:lpstr>
      <vt:lpstr>Présentation PowerPoint</vt:lpstr>
      <vt:lpstr>Présentation PowerPoint</vt:lpstr>
      <vt:lpstr>Présentation PowerPoint</vt:lpstr>
    </vt:vector>
  </TitlesOfParts>
  <Company>Admin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scoutisme</dc:title>
  <dc:creator>Admin</dc:creator>
  <cp:lastModifiedBy>Admin</cp:lastModifiedBy>
  <cp:revision>29</cp:revision>
  <cp:lastPrinted>2016-03-05T17:03:11Z</cp:lastPrinted>
  <dcterms:created xsi:type="dcterms:W3CDTF">2016-03-04T20:31:19Z</dcterms:created>
  <dcterms:modified xsi:type="dcterms:W3CDTF">2017-10-05T13:08:00Z</dcterms:modified>
</cp:coreProperties>
</file>